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1pPr>
    <a:lvl2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2pPr>
    <a:lvl3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3pPr>
    <a:lvl4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4pPr>
    <a:lvl5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5pPr>
    <a:lvl6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6pPr>
    <a:lvl7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7pPr>
    <a:lvl8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8pPr>
    <a:lvl9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BC00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4ED"/>
          </a:solidFill>
        </a:fill>
      </a:tcStyle>
    </a:wholeTbl>
    <a:band2H>
      <a:tcTxStyle b="def" i="def"/>
      <a:tcStyle>
        <a:tcBdr/>
        <a:fill>
          <a:solidFill>
            <a:srgbClr val="E6EBF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BC00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BC00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BC00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3E6FF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BC00FF"/>
              </a:solidFill>
              <a:prstDash val="solid"/>
              <a:round/>
            </a:ln>
          </a:top>
          <a:bottom>
            <a:ln w="254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C00FF"/>
              </a:solidFill>
              <a:prstDash val="solid"/>
              <a:round/>
            </a:ln>
          </a:top>
          <a:bottom>
            <a:ln w="254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BC00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CAFF"/>
          </a:solidFill>
        </a:fill>
      </a:tcStyle>
    </a:wholeTbl>
    <a:band2H>
      <a:tcTxStyle b="def" i="def"/>
      <a:tcStyle>
        <a:tcBdr/>
        <a:fill>
          <a:solidFill>
            <a:srgbClr val="F3E6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BC00FF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BC00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BC00F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635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642937" latinLnBrk="0">
      <a:lnSpc>
        <a:spcPct val="117999"/>
      </a:lnSpc>
      <a:defRPr sz="3000">
        <a:latin typeface="+mj-lt"/>
        <a:ea typeface="+mj-ea"/>
        <a:cs typeface="+mj-cs"/>
        <a:sym typeface="Helvetica Neue"/>
      </a:defRPr>
    </a:lvl1pPr>
    <a:lvl2pPr indent="228600" defTabSz="642937" latinLnBrk="0">
      <a:lnSpc>
        <a:spcPct val="117999"/>
      </a:lnSpc>
      <a:defRPr sz="3000">
        <a:latin typeface="+mj-lt"/>
        <a:ea typeface="+mj-ea"/>
        <a:cs typeface="+mj-cs"/>
        <a:sym typeface="Helvetica Neue"/>
      </a:defRPr>
    </a:lvl2pPr>
    <a:lvl3pPr indent="457200" defTabSz="642937" latinLnBrk="0">
      <a:lnSpc>
        <a:spcPct val="117999"/>
      </a:lnSpc>
      <a:defRPr sz="3000">
        <a:latin typeface="+mj-lt"/>
        <a:ea typeface="+mj-ea"/>
        <a:cs typeface="+mj-cs"/>
        <a:sym typeface="Helvetica Neue"/>
      </a:defRPr>
    </a:lvl3pPr>
    <a:lvl4pPr indent="685800" defTabSz="642937" latinLnBrk="0">
      <a:lnSpc>
        <a:spcPct val="117999"/>
      </a:lnSpc>
      <a:defRPr sz="3000">
        <a:latin typeface="+mj-lt"/>
        <a:ea typeface="+mj-ea"/>
        <a:cs typeface="+mj-cs"/>
        <a:sym typeface="Helvetica Neue"/>
      </a:defRPr>
    </a:lvl4pPr>
    <a:lvl5pPr indent="914400" defTabSz="642937" latinLnBrk="0">
      <a:lnSpc>
        <a:spcPct val="117999"/>
      </a:lnSpc>
      <a:defRPr sz="3000">
        <a:latin typeface="+mj-lt"/>
        <a:ea typeface="+mj-ea"/>
        <a:cs typeface="+mj-cs"/>
        <a:sym typeface="Helvetica Neue"/>
      </a:defRPr>
    </a:lvl5pPr>
    <a:lvl6pPr indent="1143000" defTabSz="642937" latinLnBrk="0">
      <a:lnSpc>
        <a:spcPct val="117999"/>
      </a:lnSpc>
      <a:defRPr sz="3000">
        <a:latin typeface="+mj-lt"/>
        <a:ea typeface="+mj-ea"/>
        <a:cs typeface="+mj-cs"/>
        <a:sym typeface="Helvetica Neue"/>
      </a:defRPr>
    </a:lvl6pPr>
    <a:lvl7pPr indent="1371600" defTabSz="642937" latinLnBrk="0">
      <a:lnSpc>
        <a:spcPct val="117999"/>
      </a:lnSpc>
      <a:defRPr sz="3000">
        <a:latin typeface="+mj-lt"/>
        <a:ea typeface="+mj-ea"/>
        <a:cs typeface="+mj-cs"/>
        <a:sym typeface="Helvetica Neue"/>
      </a:defRPr>
    </a:lvl7pPr>
    <a:lvl8pPr indent="1600200" defTabSz="642937" latinLnBrk="0">
      <a:lnSpc>
        <a:spcPct val="117999"/>
      </a:lnSpc>
      <a:defRPr sz="3000">
        <a:latin typeface="+mj-lt"/>
        <a:ea typeface="+mj-ea"/>
        <a:cs typeface="+mj-cs"/>
        <a:sym typeface="Helvetica Neue"/>
      </a:defRPr>
    </a:lvl8pPr>
    <a:lvl9pPr indent="1828800" defTabSz="642937" latinLnBrk="0">
      <a:lnSpc>
        <a:spcPct val="117999"/>
      </a:lnSpc>
      <a:defRPr sz="30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4244578" y="1785937"/>
            <a:ext cx="15894844" cy="4929188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4244578" y="6840140"/>
            <a:ext cx="15894844" cy="2214564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Body Level One…"/>
          <p:cNvSpPr txBox="1"/>
          <p:nvPr>
            <p:ph type="body" sz="quarter" idx="1"/>
          </p:nvPr>
        </p:nvSpPr>
        <p:spPr>
          <a:xfrm>
            <a:off x="4833937" y="8947546"/>
            <a:ext cx="14716126" cy="64879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32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1pPr>
            <a:lvl2pPr marL="839611" indent="-395111" algn="ctr">
              <a:spcBef>
                <a:spcPts val="0"/>
              </a:spcBef>
              <a:buBlip>
                <a:blip r:embed="rId2"/>
              </a:buBlip>
              <a:defRPr i="1" sz="32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2pPr>
            <a:lvl3pPr marL="1284111" indent="-395111" algn="ctr">
              <a:spcBef>
                <a:spcPts val="0"/>
              </a:spcBef>
              <a:buBlip>
                <a:blip r:embed="rId2"/>
              </a:buBlip>
              <a:defRPr i="1" sz="32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3pPr>
            <a:lvl4pPr marL="1728611" indent="-395111" algn="ctr">
              <a:spcBef>
                <a:spcPts val="0"/>
              </a:spcBef>
              <a:buBlip>
                <a:blip r:embed="rId2"/>
              </a:buBlip>
              <a:defRPr i="1" sz="32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4pPr>
            <a:lvl5pPr marL="2173111" indent="-395111" algn="ctr">
              <a:spcBef>
                <a:spcPts val="0"/>
              </a:spcBef>
              <a:buBlip>
                <a:blip r:embed="rId2"/>
              </a:buBlip>
              <a:defRPr i="1" sz="32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“Type a quote here.”"/>
          <p:cNvSpPr txBox="1"/>
          <p:nvPr>
            <p:ph type="body" sz="quarter" idx="21"/>
          </p:nvPr>
        </p:nvSpPr>
        <p:spPr>
          <a:xfrm>
            <a:off x="4833937" y="6000750"/>
            <a:ext cx="14716126" cy="910829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</a:defRPr>
            </a:pP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143070724_2880x2159.jpeg"/>
          <p:cNvSpPr/>
          <p:nvPr>
            <p:ph type="pic" idx="21"/>
          </p:nvPr>
        </p:nvSpPr>
        <p:spPr>
          <a:xfrm>
            <a:off x="3048000" y="0"/>
            <a:ext cx="18296470" cy="137160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7" name="Body Level One…"/>
          <p:cNvSpPr txBox="1"/>
          <p:nvPr>
            <p:ph type="body" sz="half" idx="1"/>
          </p:nvPr>
        </p:nvSpPr>
        <p:spPr>
          <a:xfrm>
            <a:off x="4155281" y="3893343"/>
            <a:ext cx="16073438" cy="803672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Slide Number"/>
          <p:cNvSpPr txBox="1"/>
          <p:nvPr>
            <p:ph type="sldNum" sz="quarter" idx="2"/>
          </p:nvPr>
        </p:nvSpPr>
        <p:spPr>
          <a:xfrm>
            <a:off x="20706053" y="13099992"/>
            <a:ext cx="409779" cy="428345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143070716_1012x1350.jpeg"/>
          <p:cNvSpPr/>
          <p:nvPr>
            <p:ph type="pic" sz="half" idx="21"/>
          </p:nvPr>
        </p:nvSpPr>
        <p:spPr>
          <a:xfrm>
            <a:off x="12906375" y="1768078"/>
            <a:ext cx="7604338" cy="101441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6" name="Title Text"/>
          <p:cNvSpPr txBox="1"/>
          <p:nvPr>
            <p:ph type="title"/>
          </p:nvPr>
        </p:nvSpPr>
        <p:spPr>
          <a:xfrm>
            <a:off x="4155281" y="1946671"/>
            <a:ext cx="7929563" cy="4929189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7" name="Body Level One…"/>
          <p:cNvSpPr txBox="1"/>
          <p:nvPr>
            <p:ph type="body" sz="quarter" idx="1"/>
          </p:nvPr>
        </p:nvSpPr>
        <p:spPr>
          <a:xfrm>
            <a:off x="4155281" y="6858000"/>
            <a:ext cx="7929563" cy="5286375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xfrm>
            <a:off x="20706053" y="13099992"/>
            <a:ext cx="409779" cy="428345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4137421" y="908807"/>
            <a:ext cx="16055579" cy="120361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4155281" y="9572625"/>
            <a:ext cx="16073438" cy="1714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4155281" y="5143500"/>
            <a:ext cx="16073438" cy="3429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143070716_1012x1350.jpeg"/>
          <p:cNvSpPr/>
          <p:nvPr>
            <p:ph type="pic" sz="half" idx="21"/>
          </p:nvPr>
        </p:nvSpPr>
        <p:spPr>
          <a:xfrm>
            <a:off x="12906375" y="1768078"/>
            <a:ext cx="7604338" cy="101441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8" name="Title Text"/>
          <p:cNvSpPr txBox="1"/>
          <p:nvPr>
            <p:ph type="title"/>
          </p:nvPr>
        </p:nvSpPr>
        <p:spPr>
          <a:xfrm>
            <a:off x="4155281" y="1946671"/>
            <a:ext cx="7929563" cy="4929189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quarter" idx="1"/>
          </p:nvPr>
        </p:nvSpPr>
        <p:spPr>
          <a:xfrm>
            <a:off x="4155281" y="6858000"/>
            <a:ext cx="7929563" cy="5286375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sz="half" idx="1"/>
          </p:nvPr>
        </p:nvSpPr>
        <p:spPr>
          <a:xfrm>
            <a:off x="4155281" y="3893343"/>
            <a:ext cx="16073438" cy="803672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143070716_1012x1350.jpeg"/>
          <p:cNvSpPr/>
          <p:nvPr>
            <p:ph type="pic" sz="quarter" idx="21"/>
          </p:nvPr>
        </p:nvSpPr>
        <p:spPr>
          <a:xfrm>
            <a:off x="13192125" y="3196828"/>
            <a:ext cx="7054454" cy="941064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Body Level One…"/>
          <p:cNvSpPr txBox="1"/>
          <p:nvPr>
            <p:ph type="body" sz="quarter" idx="1"/>
          </p:nvPr>
        </p:nvSpPr>
        <p:spPr>
          <a:xfrm>
            <a:off x="4155281" y="3893343"/>
            <a:ext cx="7625954" cy="803672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Body Level One…"/>
          <p:cNvSpPr txBox="1"/>
          <p:nvPr>
            <p:ph type="body" idx="1"/>
          </p:nvPr>
        </p:nvSpPr>
        <p:spPr>
          <a:xfrm>
            <a:off x="4155281" y="1928812"/>
            <a:ext cx="16073438" cy="9858376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143070718_1000x750.jpeg"/>
          <p:cNvSpPr/>
          <p:nvPr>
            <p:ph type="pic" sz="quarter" idx="21"/>
          </p:nvPr>
        </p:nvSpPr>
        <p:spPr>
          <a:xfrm>
            <a:off x="12622805" y="7171872"/>
            <a:ext cx="7552529" cy="566439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143070724_2880x2159.jpeg"/>
          <p:cNvSpPr/>
          <p:nvPr>
            <p:ph type="pic" sz="quarter" idx="22"/>
          </p:nvPr>
        </p:nvSpPr>
        <p:spPr>
          <a:xfrm>
            <a:off x="12692062" y="1357312"/>
            <a:ext cx="7479499" cy="560702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143070716_1012x1350.jpeg"/>
          <p:cNvSpPr/>
          <p:nvPr>
            <p:ph type="pic" sz="half" idx="23"/>
          </p:nvPr>
        </p:nvSpPr>
        <p:spPr>
          <a:xfrm>
            <a:off x="4673203" y="1750218"/>
            <a:ext cx="7604292" cy="101441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xfrm>
            <a:off x="20704195" y="13099992"/>
            <a:ext cx="409779" cy="428345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155281" y="357187"/>
            <a:ext cx="16073438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3255624" y="3962399"/>
            <a:ext cx="7162802" cy="9753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0706052" y="13099992"/>
            <a:ext cx="409779" cy="428345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 algn="r">
              <a:defRPr b="1" sz="1800">
                <a:solidFill>
                  <a:srgbClr val="FFFFFF">
                    <a:alpha val="70000"/>
                  </a:srgbClr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9pPr>
    </p:titleStyle>
    <p:bodyStyle>
      <a:lvl1pPr marL="617361" marR="0" indent="-617361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1061861" marR="0" indent="-617361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1506361" marR="0" indent="-617361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1950861" marR="0" indent="-617361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2395361" marR="0" indent="-617361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2839861" marR="0" indent="-617361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3284361" marR="0" indent="-617361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3728861" marR="0" indent="-617361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4173361" marR="0" indent="-617361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3.png"/><Relationship Id="rId6" Type="http://schemas.openxmlformats.org/officeDocument/2006/relationships/image" Target="../media/image3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2101 vpi cyber team2.tiff" descr="2101 vpi cyber team2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80739" y="1259835"/>
            <a:ext cx="7344710" cy="8367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Investigate and Report.tiff" descr="Investigate and Report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755459" y="2106504"/>
            <a:ext cx="12872520" cy="11926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Ransomware.tiff" descr="Ransomwar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28255" y="4271095"/>
            <a:ext cx="22927490" cy="51738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Colonial Pipeline Cyberattack.tiff" descr="Colonial Pipeline Cyberattack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3027377" y="8408766"/>
            <a:ext cx="10512073" cy="6079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Impac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Impacts</a:t>
            </a:r>
          </a:p>
        </p:txBody>
      </p:sp>
      <p:sp>
        <p:nvSpPr>
          <p:cNvPr id="170" name="news of the attack and the pipeline shutdown spurred panic buying of gasoline, leaving thousands of gas stations without fuel, driving prices to the highest in almost 7 year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76232" indent="-576232" defTabSz="764022">
              <a:spcBef>
                <a:spcPts val="4600"/>
              </a:spcBef>
              <a:buBlip>
                <a:blip r:embed="rId3"/>
              </a:buBlip>
              <a:defRPr sz="4600">
                <a:effectLst>
                  <a:outerShdw sx="100000" sy="100000" kx="0" ky="0" algn="b" rotWithShape="0" blurRad="50800" dist="35433" dir="5400000">
                    <a:srgbClr val="000000"/>
                  </a:outerShdw>
                </a:effectLst>
              </a:defRPr>
            </a:pPr>
            <a:r>
              <a:t>Panic buying</a:t>
            </a:r>
          </a:p>
          <a:p>
            <a:pPr marL="576232" indent="-576232" defTabSz="764022">
              <a:spcBef>
                <a:spcPts val="4600"/>
              </a:spcBef>
              <a:buBlip>
                <a:blip r:embed="rId3"/>
              </a:buBlip>
              <a:defRPr sz="4600">
                <a:effectLst>
                  <a:outerShdw sx="100000" sy="100000" kx="0" ky="0" algn="b" rotWithShape="0" blurRad="50800" dist="35433" dir="5400000">
                    <a:srgbClr val="000000"/>
                  </a:outerShdw>
                </a:effectLst>
              </a:defRPr>
            </a:pPr>
            <a:r>
              <a:t>Inventory reduction</a:t>
            </a:r>
          </a:p>
          <a:p>
            <a:pPr marL="576232" indent="-576232" defTabSz="764022">
              <a:spcBef>
                <a:spcPts val="4600"/>
              </a:spcBef>
              <a:buBlip>
                <a:blip r:embed="rId3"/>
              </a:buBlip>
              <a:defRPr sz="4600">
                <a:effectLst>
                  <a:outerShdw sx="100000" sy="100000" kx="0" ky="0" algn="b" rotWithShape="0" blurRad="50800" dist="35433" dir="5400000">
                    <a:srgbClr val="000000"/>
                  </a:outerShdw>
                </a:effectLst>
              </a:defRPr>
            </a:pPr>
            <a:r>
              <a:t>Opportunity cost</a:t>
            </a:r>
          </a:p>
          <a:p>
            <a:pPr marL="576232" indent="-576232" defTabSz="764022">
              <a:spcBef>
                <a:spcPts val="4600"/>
              </a:spcBef>
              <a:buBlip>
                <a:blip r:embed="rId3"/>
              </a:buBlip>
              <a:defRPr sz="4600">
                <a:effectLst>
                  <a:outerShdw sx="100000" sy="100000" kx="0" ky="0" algn="b" rotWithShape="0" blurRad="50800" dist="35433" dir="5400000">
                    <a:srgbClr val="000000"/>
                  </a:outerShdw>
                </a:effectLst>
              </a:defRPr>
            </a:pPr>
            <a:r>
              <a:t>Expectation management</a:t>
            </a:r>
          </a:p>
          <a:p>
            <a:pPr marL="576232" indent="-576232" defTabSz="764022">
              <a:spcBef>
                <a:spcPts val="4600"/>
              </a:spcBef>
              <a:buBlip>
                <a:blip r:embed="rId3"/>
              </a:buBlip>
              <a:defRPr sz="4600">
                <a:effectLst>
                  <a:outerShdw sx="100000" sy="100000" kx="0" ky="0" algn="b" rotWithShape="0" blurRad="50800" dist="35433" dir="5400000">
                    <a:srgbClr val="000000"/>
                  </a:outerShdw>
                </a:effectLst>
              </a:defRPr>
            </a:pPr>
            <a:r>
              <a:t>Increased regulation and inspection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hish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t>Phishing</a:t>
            </a:r>
          </a:p>
        </p:txBody>
      </p:sp>
      <p:sp>
        <p:nvSpPr>
          <p:cNvPr id="173" name="Email Scanning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Email Scanning</a:t>
            </a:r>
          </a:p>
          <a:p>
            <a:pPr>
              <a:buBlip>
                <a:blip r:embed="rId3"/>
              </a:buBlip>
            </a:pPr>
            <a:r>
              <a:t>Sandboxing</a:t>
            </a:r>
          </a:p>
          <a:p>
            <a:pPr>
              <a:buBlip>
                <a:blip r:embed="rId3"/>
              </a:buBlip>
            </a:pPr>
            <a:r>
              <a:t>Awareness Training</a:t>
            </a:r>
          </a:p>
          <a:p>
            <a:pPr>
              <a:buBlip>
                <a:blip r:embed="rId3"/>
              </a:buBlip>
            </a:pPr>
            <a:r>
              <a:t>Endpoint Protection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DP Abu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t>RDP Abuse</a:t>
            </a:r>
          </a:p>
        </p:txBody>
      </p:sp>
      <p:sp>
        <p:nvSpPr>
          <p:cNvPr id="176" name="Stop Using RDP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Stop Using RDP</a:t>
            </a:r>
          </a:p>
          <a:p>
            <a:pPr>
              <a:buBlip>
                <a:blip r:embed="rId3"/>
              </a:buBlip>
            </a:pPr>
            <a:r>
              <a:t>See above</a:t>
            </a:r>
          </a:p>
          <a:p>
            <a:pPr>
              <a:buBlip>
                <a:blip r:embed="rId3"/>
              </a:buBlip>
            </a:pPr>
            <a:r>
              <a:t>Seriously, use something else!</a:t>
            </a:r>
          </a:p>
          <a:p>
            <a:pPr>
              <a:buBlip>
                <a:blip r:embed="rId3"/>
              </a:buBlip>
            </a:pPr>
            <a:r>
              <a:t>Add MFA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Vulnerabilit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2"/>
            <a:r>
              <a:t>Vulnerabilities</a:t>
            </a:r>
          </a:p>
        </p:txBody>
      </p:sp>
      <p:sp>
        <p:nvSpPr>
          <p:cNvPr id="179" name="Patching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Patching </a:t>
            </a:r>
          </a:p>
          <a:p>
            <a:pPr>
              <a:buBlip>
                <a:blip r:embed="rId3"/>
              </a:buBlip>
            </a:pPr>
            <a:r>
              <a:t>Vulnerability Scanning/Management</a:t>
            </a:r>
          </a:p>
          <a:p>
            <a:pPr>
              <a:buBlip>
                <a:blip r:embed="rId3"/>
              </a:buBlip>
            </a:pPr>
            <a:r>
              <a:t>Layered detection for Zero-Day Attacks</a:t>
            </a:r>
          </a:p>
          <a:p>
            <a:pPr>
              <a:buBlip>
                <a:blip r:embed="rId3"/>
              </a:buBlip>
            </a:pPr>
            <a:r>
              <a:t>Low Privilege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asey M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Casey</a:t>
            </a:r>
          </a:p>
          <a:p>
            <a:pPr/>
            <a:r>
              <a:t>Mullins</a:t>
            </a:r>
          </a:p>
        </p:txBody>
      </p:sp>
      <p:sp>
        <p:nvSpPr>
          <p:cNvPr id="143" name="INTRO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716138" indent="-716138">
              <a:buSzPct val="75000"/>
              <a:buChar char="•"/>
            </a:pPr>
            <a:r>
              <a:t>INTRO</a:t>
            </a:r>
          </a:p>
          <a:p>
            <a:pPr marL="716138" indent="-716138">
              <a:buSzPct val="75000"/>
              <a:buChar char="•"/>
            </a:pPr>
            <a:r>
              <a:t>Ransomware Definition</a:t>
            </a:r>
          </a:p>
          <a:p>
            <a:pPr marL="716138" indent="-716138">
              <a:buSzPct val="75000"/>
              <a:buChar char="•"/>
            </a:pPr>
            <a:r>
              <a:t>Darkside Group (?)</a:t>
            </a:r>
          </a:p>
        </p:txBody>
      </p:sp>
      <p:pic>
        <p:nvPicPr>
          <p:cNvPr id="144" name="Casey Mullins.png" descr="Casey Mullin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165415" y="3682999"/>
            <a:ext cx="6350001" cy="635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kim young.png" descr="kim youn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165415" y="3683000"/>
            <a:ext cx="6350001" cy="6350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Casey M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Kim</a:t>
            </a:r>
          </a:p>
          <a:p>
            <a:pPr/>
            <a:r>
              <a:t>Young</a:t>
            </a:r>
          </a:p>
        </p:txBody>
      </p:sp>
      <p:sp>
        <p:nvSpPr>
          <p:cNvPr id="148" name="INTRO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716138" indent="-716138">
              <a:buSzPct val="75000"/>
              <a:buChar char="•"/>
            </a:pPr>
            <a:r>
              <a:t>Background</a:t>
            </a:r>
          </a:p>
          <a:p>
            <a:pPr marL="716138" indent="-716138">
              <a:buSzPct val="75000"/>
              <a:buChar char="•"/>
            </a:pPr>
            <a:r>
              <a:t>Decisions</a:t>
            </a:r>
          </a:p>
          <a:p>
            <a:pPr marL="716138" indent="-716138">
              <a:buSzPct val="75000"/>
              <a:buChar char="•"/>
            </a:pPr>
            <a:r>
              <a:t>Impacts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ME.png" descr="M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165415" y="3683000"/>
            <a:ext cx="6350001" cy="6350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Casey M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Rafael Encarnacion</a:t>
            </a:r>
          </a:p>
        </p:txBody>
      </p:sp>
      <p:sp>
        <p:nvSpPr>
          <p:cNvPr id="152" name="INTRO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716138" indent="-716138">
              <a:buSzPct val="75000"/>
              <a:buChar char="•"/>
            </a:pPr>
            <a:r>
              <a:t>Phishing</a:t>
            </a:r>
          </a:p>
          <a:p>
            <a:pPr marL="716138" indent="-716138">
              <a:buSzPct val="75000"/>
              <a:buChar char="•"/>
            </a:pPr>
            <a:r>
              <a:t>RDP Abuse</a:t>
            </a:r>
          </a:p>
          <a:p>
            <a:pPr marL="716138" indent="-716138">
              <a:buSzPct val="75000"/>
              <a:buChar char="•"/>
            </a:pPr>
            <a:r>
              <a:t>Vulnerabilities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Intr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</a:t>
            </a:r>
          </a:p>
        </p:txBody>
      </p:sp>
      <p:sp>
        <p:nvSpPr>
          <p:cNvPr id="155" name="Double-click to edit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What is Ransomwar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Ransomware?</a:t>
            </a:r>
          </a:p>
        </p:txBody>
      </p:sp>
      <p:sp>
        <p:nvSpPr>
          <p:cNvPr id="158" name="Double-click to edit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Darkside Grou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Darkside Group</a:t>
            </a:r>
          </a:p>
        </p:txBody>
      </p:sp>
      <p:sp>
        <p:nvSpPr>
          <p:cNvPr id="161" name="Double-click to edit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Decision to pay the ranso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Background</a:t>
            </a:r>
          </a:p>
        </p:txBody>
      </p:sp>
      <p:sp>
        <p:nvSpPr>
          <p:cNvPr id="164" name="wanted to keep the situation confidential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>
                <a:effectLst/>
              </a:defRPr>
            </a:pPr>
            <a:r>
              <a:t>The Colonial Pipeline is the largest in the US</a:t>
            </a:r>
          </a:p>
          <a:p>
            <a:pPr>
              <a:buBlip>
                <a:blip r:embed="rId3"/>
              </a:buBlip>
              <a:defRPr>
                <a:effectLst/>
              </a:defRPr>
            </a:pPr>
            <a:r>
              <a:t>Darkside is a criminal hacker group, thought to be based in eastern Europe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ecis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Decisions</a:t>
            </a:r>
          </a:p>
        </p:txBody>
      </p:sp>
      <p:sp>
        <p:nvSpPr>
          <p:cNvPr id="167" name="Shutting Down the Pipeline…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18609" indent="-518609" defTabSz="687620">
              <a:spcBef>
                <a:spcPts val="4100"/>
              </a:spcBef>
              <a:buBlip>
                <a:blip r:embed="rId3"/>
              </a:buBlip>
              <a:defRPr sz="4140">
                <a:effectLst>
                  <a:outerShdw sx="100000" sy="100000" kx="0" ky="0" algn="b" rotWithShape="0" blurRad="45720" dist="31889" dir="5400000">
                    <a:srgbClr val="000000"/>
                  </a:outerShdw>
                </a:effectLst>
              </a:defRPr>
            </a:pPr>
            <a:r>
              <a:t>Shutting Down the Pipeline…</a:t>
            </a:r>
          </a:p>
          <a:p>
            <a:pPr lvl="1" marL="757989" indent="-415089" defTabSz="687620">
              <a:spcBef>
                <a:spcPts val="4100"/>
              </a:spcBef>
              <a:buSzPct val="100000"/>
              <a:buChar char="•"/>
              <a:defRPr sz="4140">
                <a:effectLst>
                  <a:outerShdw sx="100000" sy="100000" kx="0" ky="0" algn="b" rotWithShape="0" blurRad="45720" dist="31889" dir="5400000">
                    <a:srgbClr val="000000"/>
                  </a:outerShdw>
                </a:effectLst>
              </a:defRPr>
            </a:pPr>
            <a:r>
              <a:t>the company didn’t know how much access the hackers might gain, maintaining operational control of the pipeline was paramount</a:t>
            </a:r>
          </a:p>
          <a:p>
            <a:pPr lvl="1" marL="757989" indent="-415089" defTabSz="687620">
              <a:spcBef>
                <a:spcPts val="4100"/>
              </a:spcBef>
              <a:buSzPct val="100000"/>
              <a:buChar char="•"/>
              <a:defRPr sz="4140">
                <a:effectLst>
                  <a:outerShdw sx="100000" sy="100000" kx="0" ky="0" algn="b" rotWithShape="0" blurRad="45720" dist="31889" dir="5400000">
                    <a:srgbClr val="000000"/>
                  </a:outerShdw>
                </a:effectLst>
              </a:defRPr>
            </a:pPr>
            <a:r>
              <a:t>to prevent hackers from migrating to the pipeline control system, Colonial decided a complete shutdown was necessary</a:t>
            </a:r>
          </a:p>
          <a:p>
            <a:pPr marL="518609" indent="-518609" defTabSz="687620">
              <a:spcBef>
                <a:spcPts val="4100"/>
              </a:spcBef>
              <a:buBlip>
                <a:blip r:embed="rId3"/>
              </a:buBlip>
              <a:defRPr sz="4140">
                <a:effectLst>
                  <a:outerShdw sx="100000" sy="100000" kx="0" ky="0" algn="b" rotWithShape="0" blurRad="45720" dist="31889" dir="5400000">
                    <a:srgbClr val="000000"/>
                  </a:outerShdw>
                </a:effectLst>
              </a:defRPr>
            </a:pPr>
            <a:r>
              <a:t>Paying the Ransom…</a:t>
            </a:r>
          </a:p>
          <a:p>
            <a:pPr lvl="1" marL="757989" indent="-415089" defTabSz="687620">
              <a:spcBef>
                <a:spcPts val="4100"/>
              </a:spcBef>
              <a:buSzPct val="100000"/>
              <a:buChar char="•"/>
              <a:defRPr sz="4140">
                <a:effectLst>
                  <a:outerShdw sx="100000" sy="100000" kx="0" ky="0" algn="b" rotWithShape="0" blurRad="45720" dist="31889" dir="5400000">
                    <a:srgbClr val="000000"/>
                  </a:outerShdw>
                </a:effectLst>
              </a:defRPr>
            </a:pPr>
            <a:r>
              <a:t>wanted to get the pipeline back online as quickly as possible</a:t>
            </a:r>
          </a:p>
          <a:p>
            <a:pPr lvl="1" marL="757989" indent="-415089" defTabSz="687620">
              <a:spcBef>
                <a:spcPts val="4100"/>
              </a:spcBef>
              <a:buSzPct val="100000"/>
              <a:buChar char="•"/>
              <a:defRPr sz="4140">
                <a:effectLst>
                  <a:outerShdw sx="100000" sy="100000" kx="0" ky="0" algn="b" rotWithShape="0" blurRad="45720" dist="31889" dir="5400000">
                    <a:srgbClr val="000000"/>
                  </a:outerShdw>
                </a:effectLst>
              </a:defRPr>
            </a:pPr>
            <a:r>
              <a:t>wanted to keep the situation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FFFFFF"/>
      </a:dk1>
      <a:lt1>
        <a:srgbClr val="BC00FF"/>
      </a:lt1>
      <a:dk2>
        <a:srgbClr val="A7A7A7"/>
      </a:dk2>
      <a:lt2>
        <a:srgbClr val="535353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BC00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BC00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BC00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BC00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